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mv" ContentType="video/x-ms-wmv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737" r:id="rId5"/>
    <p:sldId id="743" r:id="rId6"/>
    <p:sldId id="745" r:id="rId7"/>
    <p:sldId id="747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101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31/12/2020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0049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31/12/2020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87503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31/12/2020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46284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31/12/2020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1483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31/12/2020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8341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31/12/2020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06831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31/12/2020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86509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31/12/2020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54700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31/12/2020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16076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31/12/2020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9830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31/12/2020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6624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6DF5FD-9527-4885-BB3C-900525AF2037}" type="datetimeFigureOut">
              <a:rPr lang="en-GB" smtClean="0"/>
              <a:t>31/12/2020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5016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5.png"/><Relationship Id="rId2" Type="http://schemas.openxmlformats.org/officeDocument/2006/relationships/video" Target="../media/media1.wmv"/><Relationship Id="rId1" Type="http://schemas.microsoft.com/office/2007/relationships/media" Target="../media/media1.wmv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11.png"/><Relationship Id="rId2" Type="http://schemas.openxmlformats.org/officeDocument/2006/relationships/video" Target="../media/media1.wmv"/><Relationship Id="rId1" Type="http://schemas.microsoft.com/office/2007/relationships/media" Target="../media/media1.wmv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Relationship Id="rId9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16.png"/><Relationship Id="rId2" Type="http://schemas.openxmlformats.org/officeDocument/2006/relationships/video" Target="../media/media1.wmv"/><Relationship Id="rId1" Type="http://schemas.microsoft.com/office/2007/relationships/media" Target="../media/media1.wmv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0BE0A027-FDE0-4003-93C9-8C9FB8BA43EE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>
              <a:xfrm>
                <a:off x="628650" y="2334603"/>
                <a:ext cx="7886700" cy="1325563"/>
              </a:xfrm>
            </p:spPr>
            <p:txBody>
              <a:bodyPr/>
              <a:lstStyle/>
              <a:p>
                <a:pPr algn="ctr"/>
                <a:r>
                  <a:rPr lang="en-GB" b="1" dirty="0"/>
                  <a:t>Expanding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b="1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b="1" i="1" smtClean="0">
                                <a:latin typeface="Cambria Math" panose="02040503050406030204" pitchFamily="18" charset="0"/>
                              </a:rPr>
                              <m:t>𝟏</m:t>
                            </m:r>
                            <m:r>
                              <a:rPr lang="en-GB" b="1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GB" b="1" i="1" smtClean="0"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</m:d>
                      </m:e>
                      <m:sup>
                        <m:r>
                          <a:rPr lang="en-GB" b="1" i="1" smtClean="0">
                            <a:latin typeface="Cambria Math" panose="02040503050406030204" pitchFamily="18" charset="0"/>
                          </a:rPr>
                          <m:t>𝒏</m:t>
                        </m:r>
                      </m:sup>
                    </m:sSup>
                  </m:oMath>
                </a14:m>
                <a:r>
                  <a:rPr lang="en-GB" b="1" dirty="0"/>
                  <a:t> (4.1)</a:t>
                </a:r>
              </a:p>
            </p:txBody>
          </p:sp>
        </mc:Choice>
        <mc:Fallback xmlns="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0BE0A027-FDE0-4003-93C9-8C9FB8BA43E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628650" y="2334603"/>
                <a:ext cx="7886700" cy="1325563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223201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81" name="Group 9"/>
          <p:cNvGrpSpPr>
            <a:grpSpLocks/>
          </p:cNvGrpSpPr>
          <p:nvPr/>
        </p:nvGrpSpPr>
        <p:grpSpPr bwMode="auto">
          <a:xfrm>
            <a:off x="5191548" y="3610507"/>
            <a:ext cx="2704889" cy="931244"/>
            <a:chOff x="3161" y="2537"/>
            <a:chExt cx="1814" cy="720"/>
          </a:xfrm>
          <a:solidFill>
            <a:srgbClr val="FFC000"/>
          </a:solidFill>
        </p:grpSpPr>
        <p:sp>
          <p:nvSpPr>
            <p:cNvPr id="3090" name="AutoShape 6"/>
            <p:cNvSpPr>
              <a:spLocks noChangeArrowheads="1"/>
            </p:cNvSpPr>
            <p:nvPr/>
          </p:nvSpPr>
          <p:spPr bwMode="auto">
            <a:xfrm>
              <a:off x="3161" y="2537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2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3201" y="2730"/>
                  <a:ext cx="1738" cy="33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200" dirty="0"/>
                    <a:t>b) </a:t>
                  </a:r>
                  <a14:m>
                    <m:oMath xmlns:m="http://schemas.openxmlformats.org/officeDocument/2006/math">
                      <m:r>
                        <a:rPr lang="en-GB" altLang="en-US" sz="2200" b="0" i="1" smtClean="0">
                          <a:latin typeface="Cambria Math" panose="02040503050406030204" pitchFamily="18" charset="0"/>
                        </a:rPr>
                        <m:t>1−15</m:t>
                      </m:r>
                      <m:r>
                        <a:rPr lang="en-GB" altLang="en-US" sz="22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altLang="en-US" sz="2200" b="0" i="1" smtClean="0">
                          <a:latin typeface="Cambria Math" panose="02040503050406030204" pitchFamily="18" charset="0"/>
                        </a:rPr>
                        <m:t>+135</m:t>
                      </m:r>
                      <m:sSup>
                        <m:sSupPr>
                          <m:ctrlPr>
                            <a:rPr lang="en-GB" altLang="en-US" sz="2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altLang="en-US" sz="22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altLang="en-US" sz="2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a14:m>
                  <a:endParaRPr lang="en-GB" altLang="en-US" sz="2200" dirty="0"/>
                </a:p>
              </p:txBody>
            </p:sp>
          </mc:Choice>
          <mc:Fallback xmlns="">
            <p:sp>
              <p:nvSpPr>
                <p:cNvPr id="2" name="Text 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201" y="2730"/>
                  <a:ext cx="1738" cy="333"/>
                </a:xfrm>
                <a:prstGeom prst="rect">
                  <a:avLst/>
                </a:prstGeom>
                <a:blipFill>
                  <a:blip r:embed="rId4"/>
                  <a:stretch>
                    <a:fillRect l="-2347" t="-8451" b="-29577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2" name="Group 10"/>
          <p:cNvGrpSpPr>
            <a:grpSpLocks/>
          </p:cNvGrpSpPr>
          <p:nvPr/>
        </p:nvGrpSpPr>
        <p:grpSpPr bwMode="auto">
          <a:xfrm>
            <a:off x="5191548" y="4785781"/>
            <a:ext cx="2650941" cy="931245"/>
            <a:chOff x="3322" y="2602"/>
            <a:chExt cx="1814" cy="720"/>
          </a:xfrm>
          <a:solidFill>
            <a:schemeClr val="bg1"/>
          </a:solidFill>
        </p:grpSpPr>
        <p:sp>
          <p:nvSpPr>
            <p:cNvPr id="3" name="AutoShape 11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2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9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3363" y="2766"/>
                  <a:ext cx="1749" cy="33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200" dirty="0"/>
                    <a:t>d) </a:t>
                  </a:r>
                  <a14:m>
                    <m:oMath xmlns:m="http://schemas.openxmlformats.org/officeDocument/2006/math">
                      <m:r>
                        <a:rPr lang="en-GB" altLang="en-US" sz="2200" i="1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GB" altLang="en-US" sz="2200" b="0" i="1" smtClean="0">
                          <a:latin typeface="Cambria Math" panose="02040503050406030204" pitchFamily="18" charset="0"/>
                        </a:rPr>
                        <m:t>+15</m:t>
                      </m:r>
                      <m:r>
                        <a:rPr lang="en-GB" altLang="en-US" sz="22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altLang="en-US" sz="2200" b="0" i="1" smtClean="0">
                          <a:latin typeface="Cambria Math" panose="02040503050406030204" pitchFamily="18" charset="0"/>
                        </a:rPr>
                        <m:t>+135</m:t>
                      </m:r>
                      <m:sSup>
                        <m:sSupPr>
                          <m:ctrlPr>
                            <a:rPr lang="en-GB" altLang="en-US" sz="2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altLang="en-US" sz="22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altLang="en-US" sz="2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a14:m>
                  <a:endParaRPr lang="en-GB" altLang="en-US" sz="2200" dirty="0"/>
                </a:p>
              </p:txBody>
            </p:sp>
          </mc:Choice>
          <mc:Fallback xmlns="">
            <p:sp>
              <p:nvSpPr>
                <p:cNvPr id="3089" name="Text 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63" y="2766"/>
                  <a:ext cx="1749" cy="333"/>
                </a:xfrm>
                <a:prstGeom prst="rect">
                  <a:avLst/>
                </a:prstGeom>
                <a:blipFill>
                  <a:blip r:embed="rId5"/>
                  <a:stretch>
                    <a:fillRect l="-2857" t="-8451" b="-28169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5" name="Group 13"/>
          <p:cNvGrpSpPr>
            <a:grpSpLocks/>
          </p:cNvGrpSpPr>
          <p:nvPr/>
        </p:nvGrpSpPr>
        <p:grpSpPr bwMode="auto">
          <a:xfrm>
            <a:off x="1141912" y="3610506"/>
            <a:ext cx="2860462" cy="931245"/>
            <a:chOff x="3322" y="2602"/>
            <a:chExt cx="1814" cy="720"/>
          </a:xfrm>
          <a:solidFill>
            <a:srgbClr val="00B050"/>
          </a:solidFill>
        </p:grpSpPr>
        <p:sp>
          <p:nvSpPr>
            <p:cNvPr id="3086" name="AutoShape 14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2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7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3405" y="2795"/>
                  <a:ext cx="1661" cy="33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200" dirty="0"/>
                    <a:t>a) </a:t>
                  </a:r>
                  <a14:m>
                    <m:oMath xmlns:m="http://schemas.openxmlformats.org/officeDocument/2006/math">
                      <m:r>
                        <a:rPr lang="en-GB" altLang="en-US" sz="2200" i="1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GB" altLang="en-US" sz="2200" b="0" i="1" smtClean="0">
                          <a:latin typeface="Cambria Math" panose="02040503050406030204" pitchFamily="18" charset="0"/>
                        </a:rPr>
                        <m:t>−5</m:t>
                      </m:r>
                      <m:r>
                        <a:rPr lang="en-GB" altLang="en-US" sz="22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altLang="en-US" sz="2200" b="0" i="1" smtClean="0">
                          <a:latin typeface="Cambria Math" panose="02040503050406030204" pitchFamily="18" charset="0"/>
                        </a:rPr>
                        <m:t>+15</m:t>
                      </m:r>
                      <m:sSup>
                        <m:sSupPr>
                          <m:ctrlPr>
                            <a:rPr lang="en-GB" altLang="en-US" sz="2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altLang="en-US" sz="22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altLang="en-US" sz="2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a14:m>
                  <a:endParaRPr lang="en-GB" altLang="en-US" sz="2200" dirty="0"/>
                </a:p>
              </p:txBody>
            </p:sp>
          </mc:Choice>
          <mc:Fallback xmlns="">
            <p:sp>
              <p:nvSpPr>
                <p:cNvPr id="3087" name="Text Box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405" y="2795"/>
                  <a:ext cx="1661" cy="333"/>
                </a:xfrm>
                <a:prstGeom prst="rect">
                  <a:avLst/>
                </a:prstGeom>
                <a:blipFill>
                  <a:blip r:embed="rId6"/>
                  <a:stretch>
                    <a:fillRect t="-8451" b="-29577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8" name="Group 16"/>
          <p:cNvGrpSpPr>
            <a:grpSpLocks/>
          </p:cNvGrpSpPr>
          <p:nvPr/>
        </p:nvGrpSpPr>
        <p:grpSpPr bwMode="auto">
          <a:xfrm>
            <a:off x="1141912" y="4785781"/>
            <a:ext cx="2860462" cy="931245"/>
            <a:chOff x="3322" y="2602"/>
            <a:chExt cx="1814" cy="720"/>
          </a:xfrm>
          <a:solidFill>
            <a:srgbClr val="FF0000"/>
          </a:solidFill>
        </p:grpSpPr>
        <p:sp>
          <p:nvSpPr>
            <p:cNvPr id="3084" name="AutoShape 17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2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3350" y="2783"/>
                  <a:ext cx="1758" cy="33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200" dirty="0"/>
                    <a:t>c) </a:t>
                  </a:r>
                  <a14:m>
                    <m:oMath xmlns:m="http://schemas.openxmlformats.org/officeDocument/2006/math">
                      <m:r>
                        <a:rPr lang="en-GB" altLang="en-US" sz="2200" i="1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GB" altLang="en-US" sz="2200" b="0" i="1" smtClean="0">
                          <a:latin typeface="Cambria Math" panose="02040503050406030204" pitchFamily="18" charset="0"/>
                        </a:rPr>
                        <m:t>−15</m:t>
                      </m:r>
                      <m:r>
                        <a:rPr lang="en-GB" altLang="en-US" sz="22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altLang="en-US" sz="2200" b="0" i="1" smtClean="0">
                          <a:latin typeface="Cambria Math" panose="02040503050406030204" pitchFamily="18" charset="0"/>
                        </a:rPr>
                        <m:t>−135</m:t>
                      </m:r>
                      <m:sSup>
                        <m:sSupPr>
                          <m:ctrlPr>
                            <a:rPr lang="en-GB" altLang="en-US" sz="2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altLang="en-US" sz="22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altLang="en-US" sz="2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a14:m>
                  <a:endParaRPr lang="en-GB" altLang="en-US" sz="2200" dirty="0"/>
                </a:p>
              </p:txBody>
            </p:sp>
          </mc:Choice>
          <mc:Fallback xmlns="">
            <p:sp>
              <p:nvSpPr>
                <p:cNvPr id="4" name="Text Box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50" y="2783"/>
                  <a:ext cx="1758" cy="333"/>
                </a:xfrm>
                <a:prstGeom prst="rect">
                  <a:avLst/>
                </a:prstGeom>
                <a:blipFill>
                  <a:blip r:embed="rId7"/>
                  <a:stretch>
                    <a:fillRect t="-7042" b="-29577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AutoShape 20"/>
              <p:cNvSpPr>
                <a:spLocks noChangeArrowheads="1"/>
              </p:cNvSpPr>
              <p:nvPr/>
            </p:nvSpPr>
            <p:spPr bwMode="auto">
              <a:xfrm>
                <a:off x="758580" y="247677"/>
                <a:ext cx="4432968" cy="1151181"/>
              </a:xfrm>
              <a:prstGeom prst="roundRect">
                <a:avLst>
                  <a:gd name="adj" fmla="val 16667"/>
                </a:avLst>
              </a:prstGeom>
              <a:solidFill>
                <a:srgbClr val="CCFF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GB" altLang="en-US" sz="2400" dirty="0">
                    <a:latin typeface="+mn-lt"/>
                  </a:rPr>
                  <a:t>What are the first three terms of</a:t>
                </a:r>
                <a:endParaRPr lang="en-US" altLang="en-US" sz="2400" dirty="0">
                  <a:latin typeface="+mn-lt"/>
                </a:endParaRP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GB" altLang="en-US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alt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altLang="en-US" sz="2400" b="0" i="1" smtClean="0">
                                <a:latin typeface="Cambria Math" panose="02040503050406030204" pitchFamily="18" charset="0"/>
                              </a:rPr>
                              <m:t>1+3</m:t>
                            </m:r>
                            <m:r>
                              <a:rPr lang="en-GB" altLang="en-US" sz="24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e>
                      <m:sup>
                        <m:r>
                          <a:rPr lang="en-GB" altLang="en-US" sz="2400" b="0" i="1" smtClean="0">
                            <a:latin typeface="Cambria Math" panose="02040503050406030204" pitchFamily="18" charset="0"/>
                          </a:rPr>
                          <m:t>−5</m:t>
                        </m:r>
                      </m:sup>
                    </m:sSup>
                  </m:oMath>
                </a14:m>
                <a:r>
                  <a:rPr lang="en-US" altLang="en-US" sz="2400" dirty="0">
                    <a:latin typeface="+mn-lt"/>
                  </a:rPr>
                  <a:t>?</a:t>
                </a:r>
              </a:p>
            </p:txBody>
          </p:sp>
        </mc:Choice>
        <mc:Fallback xmlns="">
          <p:sp>
            <p:nvSpPr>
              <p:cNvPr id="5" name="AutoShap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58580" y="247677"/>
                <a:ext cx="4432968" cy="1151181"/>
              </a:xfrm>
              <a:prstGeom prst="roundRect">
                <a:avLst>
                  <a:gd name="adj" fmla="val 16667"/>
                </a:avLst>
              </a:prstGeom>
              <a:blipFill>
                <a:blip r:embed="rId8"/>
                <a:stretch>
                  <a:fillRect/>
                </a:stretch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79" name="Text Box 22"/>
          <p:cNvSpPr txBox="1">
            <a:spLocks noChangeArrowheads="1"/>
          </p:cNvSpPr>
          <p:nvPr/>
        </p:nvSpPr>
        <p:spPr bwMode="auto">
          <a:xfrm>
            <a:off x="1325167" y="1250157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3080" name="Text Box 23"/>
          <p:cNvSpPr txBox="1">
            <a:spLocks noChangeArrowheads="1"/>
          </p:cNvSpPr>
          <p:nvPr/>
        </p:nvSpPr>
        <p:spPr bwMode="auto">
          <a:xfrm>
            <a:off x="58307" y="317426"/>
            <a:ext cx="404813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500" dirty="0"/>
              <a:t>1</a:t>
            </a:r>
          </a:p>
        </p:txBody>
      </p:sp>
      <p:pic>
        <p:nvPicPr>
          <p:cNvPr id="20" name="Countdown_timer.wmv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9"/>
          <a:stretch>
            <a:fillRect/>
          </a:stretch>
        </p:blipFill>
        <p:spPr>
          <a:xfrm>
            <a:off x="5399604" y="252667"/>
            <a:ext cx="3520580" cy="2640435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56EAD616-51AC-410D-9DE1-A00F6404752D}"/>
              </a:ext>
            </a:extLst>
          </p:cNvPr>
          <p:cNvSpPr/>
          <p:nvPr/>
        </p:nvSpPr>
        <p:spPr>
          <a:xfrm>
            <a:off x="4783702" y="3499890"/>
            <a:ext cx="3520580" cy="115118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200"/>
          </a:p>
        </p:txBody>
      </p:sp>
    </p:spTree>
    <p:extLst>
      <p:ext uri="{BB962C8B-B14F-4D97-AF65-F5344CB8AC3E}">
        <p14:creationId xmlns:p14="http://schemas.microsoft.com/office/powerpoint/2010/main" val="886724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2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video>
              <p:cMediaNode vol="80000">
                <p:cTn id="12" fill="hold" display="0">
                  <p:stCondLst>
                    <p:cond delay="indefinite"/>
                  </p:stCondLst>
                </p:cTn>
                <p:tgtEl>
                  <p:spTgt spid="20"/>
                </p:tgtEl>
              </p:cMediaNode>
            </p:video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81" name="Group 9"/>
          <p:cNvGrpSpPr>
            <a:grpSpLocks/>
          </p:cNvGrpSpPr>
          <p:nvPr/>
        </p:nvGrpSpPr>
        <p:grpSpPr bwMode="auto">
          <a:xfrm>
            <a:off x="5191548" y="3610507"/>
            <a:ext cx="2704889" cy="931244"/>
            <a:chOff x="3161" y="2537"/>
            <a:chExt cx="1814" cy="720"/>
          </a:xfrm>
          <a:solidFill>
            <a:srgbClr val="FFC000"/>
          </a:solidFill>
        </p:grpSpPr>
        <p:sp>
          <p:nvSpPr>
            <p:cNvPr id="3090" name="AutoShape 6"/>
            <p:cNvSpPr>
              <a:spLocks noChangeArrowheads="1"/>
            </p:cNvSpPr>
            <p:nvPr/>
          </p:nvSpPr>
          <p:spPr bwMode="auto">
            <a:xfrm>
              <a:off x="3161" y="2537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2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3201" y="2730"/>
                  <a:ext cx="1738" cy="33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200" dirty="0"/>
                    <a:t>b) </a:t>
                  </a:r>
                  <a14:m>
                    <m:oMath xmlns:m="http://schemas.openxmlformats.org/officeDocument/2006/math">
                      <m:r>
                        <a:rPr lang="en-GB" altLang="en-US" sz="2200" b="0" i="1" smtClean="0">
                          <a:latin typeface="Cambria Math" panose="02040503050406030204" pitchFamily="18" charset="0"/>
                        </a:rPr>
                        <m:t>1−15</m:t>
                      </m:r>
                      <m:r>
                        <a:rPr lang="en-GB" altLang="en-US" sz="22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altLang="en-US" sz="2200" b="0" i="1" smtClean="0">
                          <a:latin typeface="Cambria Math" panose="02040503050406030204" pitchFamily="18" charset="0"/>
                        </a:rPr>
                        <m:t>−150</m:t>
                      </m:r>
                      <m:sSup>
                        <m:sSupPr>
                          <m:ctrlPr>
                            <a:rPr lang="en-GB" altLang="en-US" sz="2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altLang="en-US" sz="22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altLang="en-US" sz="2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a14:m>
                  <a:endParaRPr lang="en-GB" altLang="en-US" sz="2200" dirty="0"/>
                </a:p>
              </p:txBody>
            </p:sp>
          </mc:Choice>
          <mc:Fallback xmlns="">
            <p:sp>
              <p:nvSpPr>
                <p:cNvPr id="2" name="Text 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201" y="2730"/>
                  <a:ext cx="1738" cy="333"/>
                </a:xfrm>
                <a:prstGeom prst="rect">
                  <a:avLst/>
                </a:prstGeom>
                <a:blipFill>
                  <a:blip r:embed="rId4"/>
                  <a:stretch>
                    <a:fillRect l="-2347" t="-8451" b="-29577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2" name="Group 10"/>
          <p:cNvGrpSpPr>
            <a:grpSpLocks/>
          </p:cNvGrpSpPr>
          <p:nvPr/>
        </p:nvGrpSpPr>
        <p:grpSpPr bwMode="auto">
          <a:xfrm>
            <a:off x="5191548" y="4785781"/>
            <a:ext cx="2650941" cy="931245"/>
            <a:chOff x="3322" y="2602"/>
            <a:chExt cx="1814" cy="720"/>
          </a:xfrm>
          <a:solidFill>
            <a:schemeClr val="bg1"/>
          </a:solidFill>
        </p:grpSpPr>
        <p:sp>
          <p:nvSpPr>
            <p:cNvPr id="3" name="AutoShape 11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2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9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3363" y="2766"/>
                  <a:ext cx="1749" cy="33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200" dirty="0"/>
                    <a:t>d) </a:t>
                  </a:r>
                  <a14:m>
                    <m:oMath xmlns:m="http://schemas.openxmlformats.org/officeDocument/2006/math">
                      <m:r>
                        <a:rPr lang="en-GB" altLang="en-US" sz="2200" i="1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GB" altLang="en-US" sz="2200" b="0" i="1" smtClean="0">
                          <a:latin typeface="Cambria Math" panose="02040503050406030204" pitchFamily="18" charset="0"/>
                        </a:rPr>
                        <m:t>+15</m:t>
                      </m:r>
                      <m:r>
                        <a:rPr lang="en-GB" altLang="en-US" sz="22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altLang="en-US" sz="2200" b="0" i="1" smtClean="0">
                          <a:latin typeface="Cambria Math" panose="02040503050406030204" pitchFamily="18" charset="0"/>
                        </a:rPr>
                        <m:t>+150</m:t>
                      </m:r>
                      <m:sSup>
                        <m:sSupPr>
                          <m:ctrlPr>
                            <a:rPr lang="en-GB" altLang="en-US" sz="2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altLang="en-US" sz="22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altLang="en-US" sz="2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a14:m>
                  <a:endParaRPr lang="en-GB" altLang="en-US" sz="2200" dirty="0"/>
                </a:p>
              </p:txBody>
            </p:sp>
          </mc:Choice>
          <mc:Fallback xmlns="">
            <p:sp>
              <p:nvSpPr>
                <p:cNvPr id="3089" name="Text 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63" y="2766"/>
                  <a:ext cx="1749" cy="333"/>
                </a:xfrm>
                <a:prstGeom prst="rect">
                  <a:avLst/>
                </a:prstGeom>
                <a:blipFill>
                  <a:blip r:embed="rId5"/>
                  <a:stretch>
                    <a:fillRect l="-2857" t="-8451" b="-28169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5" name="Group 13"/>
          <p:cNvGrpSpPr>
            <a:grpSpLocks/>
          </p:cNvGrpSpPr>
          <p:nvPr/>
        </p:nvGrpSpPr>
        <p:grpSpPr bwMode="auto">
          <a:xfrm>
            <a:off x="1141912" y="3610506"/>
            <a:ext cx="2860462" cy="931245"/>
            <a:chOff x="3322" y="2602"/>
            <a:chExt cx="1814" cy="720"/>
          </a:xfrm>
          <a:solidFill>
            <a:srgbClr val="00B050"/>
          </a:solidFill>
        </p:grpSpPr>
        <p:sp>
          <p:nvSpPr>
            <p:cNvPr id="3086" name="AutoShape 14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2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7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3405" y="2795"/>
                  <a:ext cx="1661" cy="33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200" dirty="0"/>
                    <a:t>a) </a:t>
                  </a:r>
                  <a14:m>
                    <m:oMath xmlns:m="http://schemas.openxmlformats.org/officeDocument/2006/math">
                      <m:r>
                        <a:rPr lang="en-GB" altLang="en-US" sz="2200" i="1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GB" altLang="en-US" sz="2200" b="0" i="1" smtClean="0">
                          <a:latin typeface="Cambria Math" panose="02040503050406030204" pitchFamily="18" charset="0"/>
                        </a:rPr>
                        <m:t>−5</m:t>
                      </m:r>
                      <m:r>
                        <a:rPr lang="en-GB" altLang="en-US" sz="22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altLang="en-US" sz="2200" b="0" i="1" smtClean="0">
                          <a:latin typeface="Cambria Math" panose="02040503050406030204" pitchFamily="18" charset="0"/>
                        </a:rPr>
                        <m:t>+150</m:t>
                      </m:r>
                      <m:sSup>
                        <m:sSupPr>
                          <m:ctrlPr>
                            <a:rPr lang="en-GB" altLang="en-US" sz="2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altLang="en-US" sz="22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altLang="en-US" sz="2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a14:m>
                  <a:endParaRPr lang="en-GB" altLang="en-US" sz="2200" dirty="0"/>
                </a:p>
              </p:txBody>
            </p:sp>
          </mc:Choice>
          <mc:Fallback xmlns="">
            <p:sp>
              <p:nvSpPr>
                <p:cNvPr id="3087" name="Text Box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405" y="2795"/>
                  <a:ext cx="1661" cy="333"/>
                </a:xfrm>
                <a:prstGeom prst="rect">
                  <a:avLst/>
                </a:prstGeom>
                <a:blipFill>
                  <a:blip r:embed="rId6"/>
                  <a:stretch>
                    <a:fillRect t="-8451" b="-29577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8" name="Group 16"/>
          <p:cNvGrpSpPr>
            <a:grpSpLocks/>
          </p:cNvGrpSpPr>
          <p:nvPr/>
        </p:nvGrpSpPr>
        <p:grpSpPr bwMode="auto">
          <a:xfrm>
            <a:off x="1141912" y="4785781"/>
            <a:ext cx="2860462" cy="931245"/>
            <a:chOff x="3322" y="2602"/>
            <a:chExt cx="1814" cy="720"/>
          </a:xfrm>
          <a:solidFill>
            <a:srgbClr val="FF0000"/>
          </a:solidFill>
        </p:grpSpPr>
        <p:sp>
          <p:nvSpPr>
            <p:cNvPr id="3084" name="AutoShape 17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2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3350" y="2783"/>
                  <a:ext cx="1758" cy="33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200" dirty="0"/>
                    <a:t>c) </a:t>
                  </a:r>
                  <a14:m>
                    <m:oMath xmlns:m="http://schemas.openxmlformats.org/officeDocument/2006/math">
                      <m:r>
                        <a:rPr lang="en-GB" altLang="en-US" sz="2200" i="1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GB" altLang="en-US" sz="2200" b="0" i="1" smtClean="0">
                          <a:latin typeface="Cambria Math" panose="02040503050406030204" pitchFamily="18" charset="0"/>
                        </a:rPr>
                        <m:t>−15</m:t>
                      </m:r>
                      <m:r>
                        <a:rPr lang="en-GB" altLang="en-US" sz="22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altLang="en-US" sz="2200" b="0" i="1" smtClean="0">
                          <a:latin typeface="Cambria Math" panose="02040503050406030204" pitchFamily="18" charset="0"/>
                        </a:rPr>
                        <m:t>+150</m:t>
                      </m:r>
                      <m:sSup>
                        <m:sSupPr>
                          <m:ctrlPr>
                            <a:rPr lang="en-GB" altLang="en-US" sz="2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altLang="en-US" sz="22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altLang="en-US" sz="2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a14:m>
                  <a:endParaRPr lang="en-GB" altLang="en-US" sz="2200" dirty="0"/>
                </a:p>
              </p:txBody>
            </p:sp>
          </mc:Choice>
          <mc:Fallback xmlns="">
            <p:sp>
              <p:nvSpPr>
                <p:cNvPr id="4" name="Text Box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50" y="2783"/>
                  <a:ext cx="1758" cy="333"/>
                </a:xfrm>
                <a:prstGeom prst="rect">
                  <a:avLst/>
                </a:prstGeom>
                <a:blipFill>
                  <a:blip r:embed="rId7"/>
                  <a:stretch>
                    <a:fillRect t="-7042" b="-29577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AutoShape 20"/>
              <p:cNvSpPr>
                <a:spLocks noChangeArrowheads="1"/>
              </p:cNvSpPr>
              <p:nvPr/>
            </p:nvSpPr>
            <p:spPr bwMode="auto">
              <a:xfrm>
                <a:off x="758580" y="247677"/>
                <a:ext cx="4432968" cy="1151181"/>
              </a:xfrm>
              <a:prstGeom prst="roundRect">
                <a:avLst>
                  <a:gd name="adj" fmla="val 16667"/>
                </a:avLst>
              </a:prstGeom>
              <a:solidFill>
                <a:srgbClr val="CCFF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GB" altLang="en-US" sz="2400" dirty="0">
                    <a:latin typeface="+mn-lt"/>
                  </a:rPr>
                  <a:t>What are the first three terms of</a:t>
                </a:r>
                <a:endParaRPr lang="en-US" altLang="en-US" sz="2400" dirty="0">
                  <a:latin typeface="+mn-lt"/>
                </a:endParaRP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GB" altLang="en-US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alt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altLang="en-US" sz="2400" b="0" i="1" smtClean="0">
                                <a:latin typeface="Cambria Math" panose="02040503050406030204" pitchFamily="18" charset="0"/>
                              </a:rPr>
                              <m:t>1−5</m:t>
                            </m:r>
                            <m:r>
                              <a:rPr lang="en-GB" altLang="en-US" sz="24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e>
                      <m:sup>
                        <m:r>
                          <a:rPr lang="en-GB" altLang="en-US" sz="2400" b="0" i="1" smtClean="0">
                            <a:latin typeface="Cambria Math" panose="02040503050406030204" pitchFamily="18" charset="0"/>
                          </a:rPr>
                          <m:t>−3</m:t>
                        </m:r>
                      </m:sup>
                    </m:sSup>
                  </m:oMath>
                </a14:m>
                <a:r>
                  <a:rPr lang="en-US" altLang="en-US" sz="2400" dirty="0">
                    <a:latin typeface="+mn-lt"/>
                  </a:rPr>
                  <a:t>?</a:t>
                </a:r>
              </a:p>
            </p:txBody>
          </p:sp>
        </mc:Choice>
        <mc:Fallback xmlns="">
          <p:sp>
            <p:nvSpPr>
              <p:cNvPr id="5" name="AutoShap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58580" y="247677"/>
                <a:ext cx="4432968" cy="1151181"/>
              </a:xfrm>
              <a:prstGeom prst="roundRect">
                <a:avLst>
                  <a:gd name="adj" fmla="val 16667"/>
                </a:avLst>
              </a:prstGeom>
              <a:blipFill>
                <a:blip r:embed="rId8"/>
                <a:stretch>
                  <a:fillRect/>
                </a:stretch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79" name="Text Box 22"/>
          <p:cNvSpPr txBox="1">
            <a:spLocks noChangeArrowheads="1"/>
          </p:cNvSpPr>
          <p:nvPr/>
        </p:nvSpPr>
        <p:spPr bwMode="auto">
          <a:xfrm>
            <a:off x="1325167" y="1250157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3080" name="Text Box 23"/>
          <p:cNvSpPr txBox="1">
            <a:spLocks noChangeArrowheads="1"/>
          </p:cNvSpPr>
          <p:nvPr/>
        </p:nvSpPr>
        <p:spPr bwMode="auto">
          <a:xfrm>
            <a:off x="58307" y="317426"/>
            <a:ext cx="404813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500" dirty="0"/>
              <a:t>2</a:t>
            </a:r>
          </a:p>
        </p:txBody>
      </p:sp>
      <p:pic>
        <p:nvPicPr>
          <p:cNvPr id="20" name="Countdown_timer.wmv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9"/>
          <a:stretch>
            <a:fillRect/>
          </a:stretch>
        </p:blipFill>
        <p:spPr>
          <a:xfrm>
            <a:off x="5399604" y="252667"/>
            <a:ext cx="3520580" cy="2640435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56EAD616-51AC-410D-9DE1-A00F6404752D}"/>
              </a:ext>
            </a:extLst>
          </p:cNvPr>
          <p:cNvSpPr/>
          <p:nvPr/>
        </p:nvSpPr>
        <p:spPr>
          <a:xfrm>
            <a:off x="4756728" y="4659645"/>
            <a:ext cx="3520580" cy="115118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200"/>
          </a:p>
        </p:txBody>
      </p:sp>
    </p:spTree>
    <p:extLst>
      <p:ext uri="{BB962C8B-B14F-4D97-AF65-F5344CB8AC3E}">
        <p14:creationId xmlns:p14="http://schemas.microsoft.com/office/powerpoint/2010/main" val="3807968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2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video>
              <p:cMediaNode vol="80000">
                <p:cTn id="12" fill="hold" display="0">
                  <p:stCondLst>
                    <p:cond delay="indefinite"/>
                  </p:stCondLst>
                </p:cTn>
                <p:tgtEl>
                  <p:spTgt spid="20"/>
                </p:tgtEl>
              </p:cMediaNode>
            </p:video>
          </p:childTnLst>
        </p:cTn>
      </p:par>
    </p:tnLst>
    <p:bldLst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81" name="Group 9"/>
          <p:cNvGrpSpPr>
            <a:grpSpLocks/>
          </p:cNvGrpSpPr>
          <p:nvPr/>
        </p:nvGrpSpPr>
        <p:grpSpPr bwMode="auto">
          <a:xfrm>
            <a:off x="5191548" y="3610507"/>
            <a:ext cx="2704889" cy="931244"/>
            <a:chOff x="3161" y="2537"/>
            <a:chExt cx="1814" cy="720"/>
          </a:xfrm>
          <a:solidFill>
            <a:srgbClr val="FFC000"/>
          </a:solidFill>
        </p:grpSpPr>
        <p:sp>
          <p:nvSpPr>
            <p:cNvPr id="3090" name="AutoShape 6"/>
            <p:cNvSpPr>
              <a:spLocks noChangeArrowheads="1"/>
            </p:cNvSpPr>
            <p:nvPr/>
          </p:nvSpPr>
          <p:spPr bwMode="auto">
            <a:xfrm>
              <a:off x="3161" y="2537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2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3201" y="2690"/>
                  <a:ext cx="1738" cy="441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200" dirty="0"/>
                    <a:t>b) </a:t>
                  </a:r>
                  <a14:m>
                    <m:oMath xmlns:m="http://schemas.openxmlformats.org/officeDocument/2006/math">
                      <m:r>
                        <a:rPr lang="en-GB" altLang="en-US" sz="2200" b="0" i="1" smtClean="0">
                          <a:latin typeface="Cambria Math" panose="02040503050406030204" pitchFamily="18" charset="0"/>
                        </a:rPr>
                        <m:t>1+</m:t>
                      </m:r>
                      <m:f>
                        <m:fPr>
                          <m:ctrlPr>
                            <a:rPr lang="en-GB" altLang="en-US" sz="2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altLang="en-US" sz="2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altLang="en-US" sz="2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GB" altLang="en-US" sz="22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altLang="en-US" sz="2200" b="0" i="1" smtClean="0">
                          <a:latin typeface="Cambria Math" panose="02040503050406030204" pitchFamily="18" charset="0"/>
                        </a:rPr>
                        <m:t>−0.75</m:t>
                      </m:r>
                      <m:sSup>
                        <m:sSupPr>
                          <m:ctrlPr>
                            <a:rPr lang="en-GB" altLang="en-US" sz="2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altLang="en-US" sz="22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altLang="en-US" sz="2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a14:m>
                  <a:endParaRPr lang="en-GB" altLang="en-US" sz="2200" dirty="0"/>
                </a:p>
              </p:txBody>
            </p:sp>
          </mc:Choice>
          <mc:Fallback xmlns="">
            <p:sp>
              <p:nvSpPr>
                <p:cNvPr id="2" name="Text 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201" y="2690"/>
                  <a:ext cx="1738" cy="441"/>
                </a:xfrm>
                <a:prstGeom prst="rect">
                  <a:avLst/>
                </a:prstGeom>
                <a:blipFill>
                  <a:blip r:embed="rId4"/>
                  <a:stretch>
                    <a:fillRect l="-704" b="-8602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2" name="Group 10"/>
          <p:cNvGrpSpPr>
            <a:grpSpLocks/>
          </p:cNvGrpSpPr>
          <p:nvPr/>
        </p:nvGrpSpPr>
        <p:grpSpPr bwMode="auto">
          <a:xfrm>
            <a:off x="5191548" y="4785781"/>
            <a:ext cx="2650941" cy="931245"/>
            <a:chOff x="3322" y="2602"/>
            <a:chExt cx="1814" cy="720"/>
          </a:xfrm>
          <a:solidFill>
            <a:schemeClr val="bg1"/>
          </a:solidFill>
        </p:grpSpPr>
        <p:sp>
          <p:nvSpPr>
            <p:cNvPr id="3" name="AutoShape 11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2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9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3363" y="2766"/>
                  <a:ext cx="1749" cy="441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200" dirty="0"/>
                    <a:t>d) </a:t>
                  </a:r>
                  <a14:m>
                    <m:oMath xmlns:m="http://schemas.openxmlformats.org/officeDocument/2006/math">
                      <m:r>
                        <a:rPr lang="en-GB" altLang="en-US" sz="2200" i="1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GB" altLang="en-US" sz="2200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GB" altLang="en-US" sz="2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altLang="en-US" sz="2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altLang="en-US" sz="2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GB" altLang="en-US" sz="22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altLang="en-US" sz="2200" b="0" i="1" smtClean="0">
                          <a:latin typeface="Cambria Math" panose="02040503050406030204" pitchFamily="18" charset="0"/>
                        </a:rPr>
                        <m:t>+0.5</m:t>
                      </m:r>
                      <m:sSup>
                        <m:sSupPr>
                          <m:ctrlPr>
                            <a:rPr lang="en-GB" altLang="en-US" sz="2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altLang="en-US" sz="22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altLang="en-US" sz="2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a14:m>
                  <a:endParaRPr lang="en-GB" altLang="en-US" sz="2200" dirty="0"/>
                </a:p>
              </p:txBody>
            </p:sp>
          </mc:Choice>
          <mc:Fallback xmlns="">
            <p:sp>
              <p:nvSpPr>
                <p:cNvPr id="3089" name="Text 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63" y="2766"/>
                  <a:ext cx="1749" cy="441"/>
                </a:xfrm>
                <a:prstGeom prst="rect">
                  <a:avLst/>
                </a:prstGeom>
                <a:blipFill>
                  <a:blip r:embed="rId5"/>
                  <a:stretch>
                    <a:fillRect b="-8602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5" name="Group 13"/>
          <p:cNvGrpSpPr>
            <a:grpSpLocks/>
          </p:cNvGrpSpPr>
          <p:nvPr/>
        </p:nvGrpSpPr>
        <p:grpSpPr bwMode="auto">
          <a:xfrm>
            <a:off x="1141912" y="3610506"/>
            <a:ext cx="2860462" cy="931245"/>
            <a:chOff x="3322" y="2602"/>
            <a:chExt cx="1814" cy="720"/>
          </a:xfrm>
          <a:solidFill>
            <a:srgbClr val="00B050"/>
          </a:solidFill>
        </p:grpSpPr>
        <p:sp>
          <p:nvSpPr>
            <p:cNvPr id="3086" name="AutoShape 14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2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7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3405" y="2795"/>
                  <a:ext cx="1661" cy="33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200" dirty="0"/>
                    <a:t>a) </a:t>
                  </a:r>
                  <a14:m>
                    <m:oMath xmlns:m="http://schemas.openxmlformats.org/officeDocument/2006/math">
                      <m:r>
                        <a:rPr lang="en-GB" altLang="en-US" sz="2200" i="1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GB" altLang="en-US" sz="22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altLang="en-US" sz="22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altLang="en-US" sz="2200" b="0" i="1" smtClean="0">
                          <a:latin typeface="Cambria Math" panose="02040503050406030204" pitchFamily="18" charset="0"/>
                        </a:rPr>
                        <m:t>−0.5</m:t>
                      </m:r>
                      <m:sSup>
                        <m:sSupPr>
                          <m:ctrlPr>
                            <a:rPr lang="en-GB" altLang="en-US" sz="2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altLang="en-US" sz="22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altLang="en-US" sz="2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a14:m>
                  <a:endParaRPr lang="en-GB" altLang="en-US" sz="2200" dirty="0"/>
                </a:p>
              </p:txBody>
            </p:sp>
          </mc:Choice>
          <mc:Fallback xmlns="">
            <p:sp>
              <p:nvSpPr>
                <p:cNvPr id="3087" name="Text Box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405" y="2795"/>
                  <a:ext cx="1661" cy="333"/>
                </a:xfrm>
                <a:prstGeom prst="rect">
                  <a:avLst/>
                </a:prstGeom>
                <a:blipFill>
                  <a:blip r:embed="rId6"/>
                  <a:stretch>
                    <a:fillRect t="-8451" b="-29577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8" name="Group 16"/>
          <p:cNvGrpSpPr>
            <a:grpSpLocks/>
          </p:cNvGrpSpPr>
          <p:nvPr/>
        </p:nvGrpSpPr>
        <p:grpSpPr bwMode="auto">
          <a:xfrm>
            <a:off x="1141912" y="4785781"/>
            <a:ext cx="2860462" cy="931245"/>
            <a:chOff x="3322" y="2602"/>
            <a:chExt cx="1814" cy="720"/>
          </a:xfrm>
          <a:solidFill>
            <a:srgbClr val="FF0000"/>
          </a:solidFill>
        </p:grpSpPr>
        <p:sp>
          <p:nvSpPr>
            <p:cNvPr id="3084" name="AutoShape 17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2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3350" y="2783"/>
                  <a:ext cx="1758" cy="33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200" dirty="0"/>
                    <a:t>c) </a:t>
                  </a:r>
                  <a14:m>
                    <m:oMath xmlns:m="http://schemas.openxmlformats.org/officeDocument/2006/math">
                      <m:r>
                        <a:rPr lang="en-GB" altLang="en-US" sz="2200" i="1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GB" altLang="en-US" sz="22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altLang="en-US" sz="22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altLang="en-US" sz="2200" b="0" i="1" smtClean="0">
                          <a:latin typeface="Cambria Math" panose="02040503050406030204" pitchFamily="18" charset="0"/>
                        </a:rPr>
                        <m:t>+0.75</m:t>
                      </m:r>
                      <m:sSup>
                        <m:sSupPr>
                          <m:ctrlPr>
                            <a:rPr lang="en-GB" altLang="en-US" sz="2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altLang="en-US" sz="22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altLang="en-US" sz="2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a14:m>
                  <a:endParaRPr lang="en-GB" altLang="en-US" sz="2200" dirty="0"/>
                </a:p>
              </p:txBody>
            </p:sp>
          </mc:Choice>
          <mc:Fallback xmlns="">
            <p:sp>
              <p:nvSpPr>
                <p:cNvPr id="4" name="Text Box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50" y="2783"/>
                  <a:ext cx="1758" cy="333"/>
                </a:xfrm>
                <a:prstGeom prst="rect">
                  <a:avLst/>
                </a:prstGeom>
                <a:blipFill>
                  <a:blip r:embed="rId7"/>
                  <a:stretch>
                    <a:fillRect t="-7042" b="-29577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AutoShape 20"/>
              <p:cNvSpPr>
                <a:spLocks noChangeArrowheads="1"/>
              </p:cNvSpPr>
              <p:nvPr/>
            </p:nvSpPr>
            <p:spPr bwMode="auto">
              <a:xfrm>
                <a:off x="758580" y="247677"/>
                <a:ext cx="4432968" cy="1302562"/>
              </a:xfrm>
              <a:prstGeom prst="roundRect">
                <a:avLst>
                  <a:gd name="adj" fmla="val 16667"/>
                </a:avLst>
              </a:prstGeom>
              <a:solidFill>
                <a:srgbClr val="CCFF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GB" altLang="en-US" sz="2400" dirty="0">
                    <a:latin typeface="+mn-lt"/>
                  </a:rPr>
                  <a:t>What are the first three terms of</a:t>
                </a:r>
                <a:endParaRPr lang="en-US" altLang="en-US" sz="2400" dirty="0">
                  <a:latin typeface="+mn-lt"/>
                </a:endParaRP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GB" altLang="en-US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alt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altLang="en-US" sz="2400" b="0" i="1" smtClean="0">
                                <a:latin typeface="Cambria Math" panose="02040503050406030204" pitchFamily="18" charset="0"/>
                              </a:rPr>
                              <m:t>1−</m:t>
                            </m:r>
                            <m:f>
                              <m:fPr>
                                <m:ctrlPr>
                                  <a:rPr lang="en-GB" altLang="en-US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GB" altLang="en-US" sz="2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GB" altLang="en-US" sz="24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den>
                            </m:f>
                            <m:r>
                              <a:rPr lang="en-GB" altLang="en-US" sz="24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e>
                      <m:sup>
                        <m:r>
                          <a:rPr lang="en-GB" altLang="en-US" sz="2400" b="0" i="1" smtClean="0">
                            <a:latin typeface="Cambria Math" panose="02040503050406030204" pitchFamily="18" charset="0"/>
                          </a:rPr>
                          <m:t>−2</m:t>
                        </m:r>
                      </m:sup>
                    </m:sSup>
                  </m:oMath>
                </a14:m>
                <a:r>
                  <a:rPr lang="en-US" altLang="en-US" sz="2400" dirty="0">
                    <a:latin typeface="+mn-lt"/>
                  </a:rPr>
                  <a:t>?</a:t>
                </a:r>
              </a:p>
            </p:txBody>
          </p:sp>
        </mc:Choice>
        <mc:Fallback xmlns="">
          <p:sp>
            <p:nvSpPr>
              <p:cNvPr id="5" name="AutoShap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58580" y="247677"/>
                <a:ext cx="4432968" cy="1302562"/>
              </a:xfrm>
              <a:prstGeom prst="roundRect">
                <a:avLst>
                  <a:gd name="adj" fmla="val 16667"/>
                </a:avLst>
              </a:prstGeom>
              <a:blipFill>
                <a:blip r:embed="rId8"/>
                <a:stretch>
                  <a:fillRect/>
                </a:stretch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79" name="Text Box 22"/>
          <p:cNvSpPr txBox="1">
            <a:spLocks noChangeArrowheads="1"/>
          </p:cNvSpPr>
          <p:nvPr/>
        </p:nvSpPr>
        <p:spPr bwMode="auto">
          <a:xfrm>
            <a:off x="1325167" y="1250157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3080" name="Text Box 23"/>
          <p:cNvSpPr txBox="1">
            <a:spLocks noChangeArrowheads="1"/>
          </p:cNvSpPr>
          <p:nvPr/>
        </p:nvSpPr>
        <p:spPr bwMode="auto">
          <a:xfrm>
            <a:off x="58307" y="317426"/>
            <a:ext cx="404813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500" dirty="0"/>
              <a:t>3</a:t>
            </a:r>
          </a:p>
        </p:txBody>
      </p:sp>
      <p:pic>
        <p:nvPicPr>
          <p:cNvPr id="20" name="Countdown_timer.wmv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9"/>
          <a:stretch>
            <a:fillRect/>
          </a:stretch>
        </p:blipFill>
        <p:spPr>
          <a:xfrm>
            <a:off x="5399604" y="252667"/>
            <a:ext cx="3520580" cy="2640435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56EAD616-51AC-410D-9DE1-A00F6404752D}"/>
              </a:ext>
            </a:extLst>
          </p:cNvPr>
          <p:cNvSpPr/>
          <p:nvPr/>
        </p:nvSpPr>
        <p:spPr>
          <a:xfrm>
            <a:off x="822102" y="4675812"/>
            <a:ext cx="3520580" cy="115118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200"/>
          </a:p>
        </p:txBody>
      </p:sp>
    </p:spTree>
    <p:extLst>
      <p:ext uri="{BB962C8B-B14F-4D97-AF65-F5344CB8AC3E}">
        <p14:creationId xmlns:p14="http://schemas.microsoft.com/office/powerpoint/2010/main" val="264798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2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video>
              <p:cMediaNode vol="80000">
                <p:cTn id="12" fill="hold" display="0">
                  <p:stCondLst>
                    <p:cond delay="indefinite"/>
                  </p:stCondLst>
                </p:cTn>
                <p:tgtEl>
                  <p:spTgt spid="20"/>
                </p:tgtEl>
              </p:cMediaNode>
            </p:video>
          </p:childTnLst>
        </p:cTn>
      </p:par>
    </p:tnLst>
    <p:bldLst>
      <p:bldP spid="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3" ma:contentTypeDescription="Create a new document." ma:contentTypeScope="" ma:versionID="23bc477752390507dc2cffcd22a104a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8007d9db6d91cd99dd6d826ae72dde73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F8E09EA-2CA8-4D67-9272-C8E4AA4228B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F72DBE2-03F2-4F30-A5B4-41A141132E2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DB65670-EBDD-47DE-A689-D880B39A9085}">
  <ds:schemaRefs>
    <ds:schemaRef ds:uri="http://purl.org/dc/elements/1.1/"/>
    <ds:schemaRef ds:uri="http://schemas.microsoft.com/office/2006/metadata/properties"/>
    <ds:schemaRef ds:uri="78db98b4-7c56-4667-9532-fea666d1edab"/>
    <ds:schemaRef ds:uri="http://schemas.openxmlformats.org/package/2006/metadata/core-properties"/>
    <ds:schemaRef ds:uri="http://purl.org/dc/terms/"/>
    <ds:schemaRef ds:uri="http://schemas.microsoft.com/office/infopath/2007/PartnerControls"/>
    <ds:schemaRef ds:uri="http://schemas.microsoft.com/office/2006/documentManagement/types"/>
    <ds:schemaRef ds:uri="00eee050-7eda-4a68-8825-514e694f5f09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121</TotalTime>
  <Words>234</Words>
  <Application>Microsoft Office PowerPoint</Application>
  <PresentationFormat>On-screen Show (4:3)</PresentationFormat>
  <Paragraphs>22</Paragraphs>
  <Slides>4</Slides>
  <Notes>0</Notes>
  <HiddenSlides>0</HiddenSlides>
  <MMClips>3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Cambria Math</vt:lpstr>
      <vt:lpstr>Office Theme</vt:lpstr>
      <vt:lpstr>Expanding (1+x)^n (4.1)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5- Radians</dc:title>
  <dc:creator>Berwick, Chris</dc:creator>
  <cp:lastModifiedBy>Gareth Westwater</cp:lastModifiedBy>
  <cp:revision>25</cp:revision>
  <dcterms:created xsi:type="dcterms:W3CDTF">2020-04-22T14:47:14Z</dcterms:created>
  <dcterms:modified xsi:type="dcterms:W3CDTF">2020-12-31T07:34:38Z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